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Lato" panose="020F0502020204030204" pitchFamily="34" charset="0"/>
      <p:regular r:id="rId13"/>
      <p:bold r:id="rId14"/>
      <p:italic r:id="rId15"/>
      <p:boldItalic r:id="rId16"/>
    </p:embeddedFont>
    <p:embeddedFont>
      <p:font typeface="Proxima Nova" panose="020B0604020202020204" charset="0"/>
      <p:regular r:id="rId17"/>
      <p:bold r:id="rId18"/>
      <p:italic r:id="rId19"/>
      <p:boldItalic r:id="rId20"/>
    </p:embeddedFont>
    <p:embeddedFont>
      <p:font typeface="Raleway" panose="020F0502020204030204"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1186" y="29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237b3e5e7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237b3e5e7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22921a0df9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22921a0df9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22921a0df9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22921a0df9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0994adecd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0994adecd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Baseball r open source baseball package for scraping for baseball data</a:t>
            </a:r>
            <a:endParaRPr/>
          </a:p>
          <a:p>
            <a:pPr marL="0" lvl="0" indent="0" algn="l" rtl="0">
              <a:spcBef>
                <a:spcPts val="0"/>
              </a:spcBef>
              <a:spcAft>
                <a:spcPts val="0"/>
              </a:spcAft>
              <a:buNone/>
            </a:pPr>
            <a:r>
              <a:rPr lang="en"/>
              <a:t>Elo determined by overall strength of the team</a:t>
            </a:r>
            <a:endParaRPr/>
          </a:p>
          <a:p>
            <a:pPr marL="0" lvl="0" indent="0" algn="l" rtl="0">
              <a:spcBef>
                <a:spcPts val="0"/>
              </a:spcBef>
              <a:spcAft>
                <a:spcPts val="0"/>
              </a:spcAft>
              <a:buNone/>
            </a:pPr>
            <a:r>
              <a:rPr lang="en"/>
              <a:t>Wins above replacement how many wins a player earns their team, how much additional value a player brings to their team over an average player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2264fdae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2264fdae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0994adecd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0994adecd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Boruta selection, feature importance, ordinal encoding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231d9895f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231d9895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Include Feature Importance Graphs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0994adecdc_1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0994adecdc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22921a0df9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22921a0df9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tripadvisor.com/Attraction_Review-g56003-d265524-Reviews-Minute_Maid_Park-Houston_Texas.html"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B5C"/>
        </a:solidFill>
        <a:effectLst/>
      </p:bgPr>
    </p:bg>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D31145"/>
                </a:solidFill>
                <a:latin typeface="Proxima Nova"/>
                <a:ea typeface="Proxima Nova"/>
                <a:cs typeface="Proxima Nova"/>
                <a:sym typeface="Proxima Nova"/>
              </a:rPr>
              <a:t>Predicting the 2023 Minnesota Twins Attendance</a:t>
            </a:r>
            <a:endParaRPr b="1">
              <a:solidFill>
                <a:srgbClr val="D31145"/>
              </a:solidFill>
              <a:latin typeface="Proxima Nova"/>
              <a:ea typeface="Proxima Nova"/>
              <a:cs typeface="Proxima Nova"/>
              <a:sym typeface="Proxima Nova"/>
            </a:endParaRPr>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solidFill>
                  <a:srgbClr val="D31145"/>
                </a:solidFill>
              </a:rPr>
              <a:t>Tom Bareket, Charles Hart, </a:t>
            </a:r>
            <a:endParaRPr>
              <a:solidFill>
                <a:srgbClr val="D31145"/>
              </a:solidFill>
            </a:endParaRPr>
          </a:p>
          <a:p>
            <a:pPr marL="0" lvl="0" indent="0" algn="l" rtl="0">
              <a:spcBef>
                <a:spcPts val="0"/>
              </a:spcBef>
              <a:spcAft>
                <a:spcPts val="0"/>
              </a:spcAft>
              <a:buNone/>
            </a:pPr>
            <a:r>
              <a:rPr lang="en">
                <a:solidFill>
                  <a:srgbClr val="D31145"/>
                </a:solidFill>
              </a:rPr>
              <a:t>Kennedy Johnson, Jack Rogers</a:t>
            </a:r>
            <a:endParaRPr>
              <a:solidFill>
                <a:srgbClr val="D31145"/>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Works Cited</a:t>
            </a:r>
            <a:endParaRPr/>
          </a:p>
        </p:txBody>
      </p:sp>
      <p:sp>
        <p:nvSpPr>
          <p:cNvPr id="162" name="Google Shape;162;p22"/>
          <p:cNvSpPr txBox="1">
            <a:spLocks noGrp="1"/>
          </p:cNvSpPr>
          <p:nvPr>
            <p:ph type="body" idx="1"/>
          </p:nvPr>
        </p:nvSpPr>
        <p:spPr>
          <a:xfrm>
            <a:off x="622000" y="2078875"/>
            <a:ext cx="7949100" cy="2261100"/>
          </a:xfrm>
          <a:prstGeom prst="rect">
            <a:avLst/>
          </a:prstGeom>
        </p:spPr>
        <p:txBody>
          <a:bodyPr spcFirstLastPara="1" wrap="square" lIns="91425" tIns="91425" rIns="91425" bIns="91425" anchor="t" anchorCtr="0">
            <a:normAutofit/>
          </a:bodyPr>
          <a:lstStyle/>
          <a:p>
            <a:pPr marL="457200" lvl="0" indent="-311150" algn="l" rtl="0">
              <a:spcBef>
                <a:spcPts val="1200"/>
              </a:spcBef>
              <a:spcAft>
                <a:spcPts val="0"/>
              </a:spcAft>
              <a:buSzPts val="1300"/>
              <a:buChar char="●"/>
            </a:pPr>
            <a:r>
              <a:rPr lang="en" sz="1100">
                <a:solidFill>
                  <a:srgbClr val="000000"/>
                </a:solidFill>
                <a:latin typeface="Arial"/>
                <a:ea typeface="Arial"/>
                <a:cs typeface="Arial"/>
                <a:sym typeface="Arial"/>
              </a:rPr>
              <a:t>Park, K. W. (Ken), Lee, S., &amp; Miller, P. (2013). Ticket Pricing Per Team: The Case of Major League Baseball (MLB). Journal of Economics &amp; Economic Education Research, 14(3), 89–105.</a:t>
            </a:r>
            <a:endParaRPr sz="1100">
              <a:solidFill>
                <a:srgbClr val="000000"/>
              </a:solidFill>
              <a:latin typeface="Arial"/>
              <a:ea typeface="Arial"/>
              <a:cs typeface="Arial"/>
              <a:sym typeface="Arial"/>
            </a:endParaRPr>
          </a:p>
          <a:p>
            <a:pPr marL="457200" lvl="0" indent="-311150" algn="l" rtl="0">
              <a:spcBef>
                <a:spcPts val="0"/>
              </a:spcBef>
              <a:spcAft>
                <a:spcPts val="0"/>
              </a:spcAft>
              <a:buSzPts val="1300"/>
              <a:buChar char="●"/>
            </a:pPr>
            <a:r>
              <a:rPr lang="en" sz="1100">
                <a:solidFill>
                  <a:srgbClr val="000000"/>
                </a:solidFill>
                <a:latin typeface="Arial"/>
                <a:ea typeface="Arial"/>
                <a:cs typeface="Arial"/>
                <a:sym typeface="Arial"/>
              </a:rPr>
              <a:t>Tripadvisor. </a:t>
            </a:r>
            <a:r>
              <a:rPr lang="en" sz="1100" i="1">
                <a:solidFill>
                  <a:srgbClr val="000000"/>
                </a:solidFill>
                <a:latin typeface="Arial"/>
                <a:ea typeface="Arial"/>
                <a:cs typeface="Arial"/>
                <a:sym typeface="Arial"/>
              </a:rPr>
              <a:t>Minute maid park (Houston) - all you need to know before you go</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3"/>
              </a:rPr>
              <a:t>https://www.tripadvisor.com/Attraction_Review-g56003-d265524-Reviews-Minute_Maid_Park-Houston_Texas.html</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7650" y="5937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93" name="Google Shape;93;p14"/>
          <p:cNvSpPr txBox="1">
            <a:spLocks noGrp="1"/>
          </p:cNvSpPr>
          <p:nvPr>
            <p:ph type="body" idx="1"/>
          </p:nvPr>
        </p:nvSpPr>
        <p:spPr>
          <a:xfrm>
            <a:off x="361800" y="2078875"/>
            <a:ext cx="3476400" cy="22611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MLB attendance becoming a problem, even before COVID</a:t>
            </a:r>
            <a:endParaRPr sz="1700"/>
          </a:p>
          <a:p>
            <a:pPr marL="457200" lvl="0" indent="-336550" algn="l" rtl="0">
              <a:spcBef>
                <a:spcPts val="0"/>
              </a:spcBef>
              <a:spcAft>
                <a:spcPts val="0"/>
              </a:spcAft>
              <a:buSzPts val="1700"/>
              <a:buChar char="●"/>
            </a:pPr>
            <a:r>
              <a:rPr lang="en" sz="1700"/>
              <a:t>How can we draw fans to the stadium?</a:t>
            </a:r>
            <a:endParaRPr sz="1700"/>
          </a:p>
          <a:p>
            <a:pPr marL="457200" lvl="0" indent="-336550" algn="l" rtl="0">
              <a:spcBef>
                <a:spcPts val="0"/>
              </a:spcBef>
              <a:spcAft>
                <a:spcPts val="0"/>
              </a:spcAft>
              <a:buSzPts val="1700"/>
              <a:buChar char="●"/>
            </a:pPr>
            <a:r>
              <a:rPr lang="en" sz="1700"/>
              <a:t>81 home games = 81 chances to get fans in the ballpark</a:t>
            </a:r>
            <a:endParaRPr sz="1700"/>
          </a:p>
          <a:p>
            <a:pPr marL="0" lvl="0" indent="0" algn="l" rtl="0">
              <a:spcBef>
                <a:spcPts val="1200"/>
              </a:spcBef>
              <a:spcAft>
                <a:spcPts val="1200"/>
              </a:spcAft>
              <a:buNone/>
            </a:pPr>
            <a:endParaRPr sz="1700"/>
          </a:p>
        </p:txBody>
      </p:sp>
      <p:pic>
        <p:nvPicPr>
          <p:cNvPr id="94" name="Google Shape;94;p14"/>
          <p:cNvPicPr preferRelativeResize="0"/>
          <p:nvPr/>
        </p:nvPicPr>
        <p:blipFill>
          <a:blip r:embed="rId3">
            <a:alphaModFix/>
          </a:blip>
          <a:stretch>
            <a:fillRect/>
          </a:stretch>
        </p:blipFill>
        <p:spPr>
          <a:xfrm>
            <a:off x="4001175" y="1717000"/>
            <a:ext cx="4697295" cy="2984850"/>
          </a:xfrm>
          <a:prstGeom prst="rect">
            <a:avLst/>
          </a:prstGeom>
          <a:noFill/>
          <a:ln>
            <a:noFill/>
          </a:ln>
        </p:spPr>
      </p:pic>
      <p:sp>
        <p:nvSpPr>
          <p:cNvPr id="95" name="Google Shape;95;p14"/>
          <p:cNvSpPr txBox="1"/>
          <p:nvPr/>
        </p:nvSpPr>
        <p:spPr>
          <a:xfrm>
            <a:off x="4622625" y="1316800"/>
            <a:ext cx="396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Attendance (in millions) vs. year of MLB season</a:t>
            </a:r>
            <a:endParaRPr>
              <a:latin typeface="Lato"/>
              <a:ea typeface="Lato"/>
              <a:cs typeface="Lato"/>
              <a:sym typeface="Lato"/>
            </a:endParaRPr>
          </a:p>
        </p:txBody>
      </p:sp>
      <p:sp>
        <p:nvSpPr>
          <p:cNvPr id="96" name="Google Shape;96;p14"/>
          <p:cNvSpPr txBox="1"/>
          <p:nvPr/>
        </p:nvSpPr>
        <p:spPr>
          <a:xfrm>
            <a:off x="4001175" y="4701850"/>
            <a:ext cx="5142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Source: Statistia</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721225" y="599400"/>
            <a:ext cx="7085400" cy="138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is impacting attendance in the MLB?</a:t>
            </a:r>
            <a:endParaRPr/>
          </a:p>
        </p:txBody>
      </p:sp>
      <p:sp>
        <p:nvSpPr>
          <p:cNvPr id="102" name="Google Shape;102;p15"/>
          <p:cNvSpPr txBox="1">
            <a:spLocks noGrp="1"/>
          </p:cNvSpPr>
          <p:nvPr>
            <p:ph type="body" idx="1"/>
          </p:nvPr>
        </p:nvSpPr>
        <p:spPr>
          <a:xfrm>
            <a:off x="655825" y="1539450"/>
            <a:ext cx="3300900" cy="1597500"/>
          </a:xfrm>
          <a:prstGeom prst="rect">
            <a:avLst/>
          </a:prstGeom>
        </p:spPr>
        <p:txBody>
          <a:bodyPr spcFirstLastPara="1" wrap="square" lIns="91425" tIns="91425" rIns="91425" bIns="91425" anchor="t" anchorCtr="0">
            <a:noAutofit/>
          </a:bodyPr>
          <a:lstStyle/>
          <a:p>
            <a:pPr marL="457200" lvl="0" indent="-311943" algn="l" rtl="0">
              <a:lnSpc>
                <a:spcPct val="105000"/>
              </a:lnSpc>
              <a:spcBef>
                <a:spcPts val="0"/>
              </a:spcBef>
              <a:spcAft>
                <a:spcPts val="0"/>
              </a:spcAft>
              <a:buSzPts val="1313"/>
              <a:buChar char="●"/>
            </a:pPr>
            <a:r>
              <a:rPr lang="en" sz="1312"/>
              <a:t>Have to think from the fan perspective</a:t>
            </a:r>
            <a:endParaRPr sz="1312"/>
          </a:p>
          <a:p>
            <a:pPr marL="457200" lvl="0" indent="-311943" algn="l" rtl="0">
              <a:lnSpc>
                <a:spcPct val="105000"/>
              </a:lnSpc>
              <a:spcBef>
                <a:spcPts val="0"/>
              </a:spcBef>
              <a:spcAft>
                <a:spcPts val="0"/>
              </a:spcAft>
              <a:buSzPts val="1313"/>
              <a:buChar char="●"/>
            </a:pPr>
            <a:r>
              <a:rPr lang="en" sz="1312"/>
              <a:t>Typical thought of baseball: warm sunny day, hot dogs, home runs, beer, big crowd</a:t>
            </a:r>
            <a:endParaRPr sz="1312"/>
          </a:p>
          <a:p>
            <a:pPr marL="457200" lvl="0" indent="-311943" algn="l" rtl="0">
              <a:lnSpc>
                <a:spcPct val="105000"/>
              </a:lnSpc>
              <a:spcBef>
                <a:spcPts val="0"/>
              </a:spcBef>
              <a:spcAft>
                <a:spcPts val="0"/>
              </a:spcAft>
              <a:buSzPts val="1313"/>
              <a:buChar char="●"/>
            </a:pPr>
            <a:r>
              <a:rPr lang="en" sz="1312"/>
              <a:t>Initial thoughts on what impacts attendance the most:</a:t>
            </a:r>
            <a:endParaRPr sz="1312"/>
          </a:p>
          <a:p>
            <a:pPr marL="914400" lvl="1" indent="-304006" algn="l" rtl="0">
              <a:lnSpc>
                <a:spcPct val="105000"/>
              </a:lnSpc>
              <a:spcBef>
                <a:spcPts val="0"/>
              </a:spcBef>
              <a:spcAft>
                <a:spcPts val="0"/>
              </a:spcAft>
              <a:buSzPts val="1188"/>
              <a:buChar char="○"/>
            </a:pPr>
            <a:r>
              <a:rPr lang="en" sz="1187"/>
              <a:t>Weather</a:t>
            </a:r>
            <a:endParaRPr sz="1187"/>
          </a:p>
          <a:p>
            <a:pPr marL="914400" lvl="1" indent="-304006" algn="l" rtl="0">
              <a:lnSpc>
                <a:spcPct val="105000"/>
              </a:lnSpc>
              <a:spcBef>
                <a:spcPts val="0"/>
              </a:spcBef>
              <a:spcAft>
                <a:spcPts val="0"/>
              </a:spcAft>
              <a:buSzPts val="1188"/>
              <a:buChar char="○"/>
            </a:pPr>
            <a:r>
              <a:rPr lang="en" sz="1187"/>
              <a:t>Strength of team</a:t>
            </a:r>
            <a:endParaRPr sz="1187"/>
          </a:p>
          <a:p>
            <a:pPr marL="914400" lvl="1" indent="-304006" algn="l" rtl="0">
              <a:lnSpc>
                <a:spcPct val="105000"/>
              </a:lnSpc>
              <a:spcBef>
                <a:spcPts val="0"/>
              </a:spcBef>
              <a:spcAft>
                <a:spcPts val="0"/>
              </a:spcAft>
              <a:buSzPts val="1188"/>
              <a:buChar char="○"/>
            </a:pPr>
            <a:r>
              <a:rPr lang="en" sz="1187"/>
              <a:t>How close opposing team is</a:t>
            </a:r>
            <a:endParaRPr sz="1187"/>
          </a:p>
          <a:p>
            <a:pPr marL="914400" lvl="1" indent="-304006" algn="l" rtl="0">
              <a:lnSpc>
                <a:spcPct val="105000"/>
              </a:lnSpc>
              <a:spcBef>
                <a:spcPts val="0"/>
              </a:spcBef>
              <a:spcAft>
                <a:spcPts val="0"/>
              </a:spcAft>
              <a:buSzPts val="1188"/>
              <a:buChar char="○"/>
            </a:pPr>
            <a:r>
              <a:rPr lang="en" sz="1187"/>
              <a:t>Divisional games</a:t>
            </a:r>
            <a:endParaRPr sz="1187"/>
          </a:p>
          <a:p>
            <a:pPr marL="914400" lvl="1" indent="-304006" algn="l" rtl="0">
              <a:lnSpc>
                <a:spcPct val="105000"/>
              </a:lnSpc>
              <a:spcBef>
                <a:spcPts val="0"/>
              </a:spcBef>
              <a:spcAft>
                <a:spcPts val="0"/>
              </a:spcAft>
              <a:buSzPts val="1188"/>
              <a:buChar char="○"/>
            </a:pPr>
            <a:r>
              <a:rPr lang="en" sz="1187"/>
              <a:t>Day of week</a:t>
            </a:r>
            <a:endParaRPr sz="1187"/>
          </a:p>
          <a:p>
            <a:pPr marL="914400" lvl="1" indent="-304006" algn="l" rtl="0">
              <a:lnSpc>
                <a:spcPct val="105000"/>
              </a:lnSpc>
              <a:spcBef>
                <a:spcPts val="0"/>
              </a:spcBef>
              <a:spcAft>
                <a:spcPts val="0"/>
              </a:spcAft>
              <a:buSzPts val="1188"/>
              <a:buChar char="○"/>
            </a:pPr>
            <a:r>
              <a:rPr lang="en" sz="1187"/>
              <a:t>Month</a:t>
            </a:r>
            <a:endParaRPr sz="1187"/>
          </a:p>
          <a:p>
            <a:pPr marL="914400" lvl="1" indent="-304006" algn="l" rtl="0">
              <a:lnSpc>
                <a:spcPct val="105000"/>
              </a:lnSpc>
              <a:spcBef>
                <a:spcPts val="0"/>
              </a:spcBef>
              <a:spcAft>
                <a:spcPts val="0"/>
              </a:spcAft>
              <a:buSzPts val="1188"/>
              <a:buChar char="○"/>
            </a:pPr>
            <a:r>
              <a:rPr lang="en" sz="1187"/>
              <a:t>Game time</a:t>
            </a:r>
            <a:endParaRPr sz="1187"/>
          </a:p>
          <a:p>
            <a:pPr marL="914400" lvl="1" indent="-304006" algn="l" rtl="0">
              <a:lnSpc>
                <a:spcPct val="105000"/>
              </a:lnSpc>
              <a:spcBef>
                <a:spcPts val="0"/>
              </a:spcBef>
              <a:spcAft>
                <a:spcPts val="0"/>
              </a:spcAft>
              <a:buSzPts val="1188"/>
              <a:buChar char="○"/>
            </a:pPr>
            <a:r>
              <a:rPr lang="en" sz="1187"/>
              <a:t>Best players</a:t>
            </a:r>
            <a:endParaRPr sz="1187"/>
          </a:p>
        </p:txBody>
      </p:sp>
      <p:pic>
        <p:nvPicPr>
          <p:cNvPr id="103" name="Google Shape;103;p15"/>
          <p:cNvPicPr preferRelativeResize="0"/>
          <p:nvPr/>
        </p:nvPicPr>
        <p:blipFill>
          <a:blip r:embed="rId3">
            <a:alphaModFix/>
          </a:blip>
          <a:stretch>
            <a:fillRect/>
          </a:stretch>
        </p:blipFill>
        <p:spPr>
          <a:xfrm>
            <a:off x="5102288" y="1727750"/>
            <a:ext cx="2912226" cy="2912226"/>
          </a:xfrm>
          <a:prstGeom prst="rect">
            <a:avLst/>
          </a:prstGeom>
          <a:noFill/>
          <a:ln>
            <a:noFill/>
          </a:ln>
        </p:spPr>
      </p:pic>
      <p:sp>
        <p:nvSpPr>
          <p:cNvPr id="104" name="Google Shape;104;p15"/>
          <p:cNvSpPr txBox="1"/>
          <p:nvPr/>
        </p:nvSpPr>
        <p:spPr>
          <a:xfrm>
            <a:off x="5356763" y="4573600"/>
            <a:ext cx="2912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Lato"/>
                <a:ea typeface="Lato"/>
                <a:cs typeface="Lato"/>
                <a:sym typeface="Lato"/>
              </a:rPr>
              <a:t>Source: TripAdvisor</a:t>
            </a:r>
            <a:endParaRPr sz="1000">
              <a:latin typeface="Lato"/>
              <a:ea typeface="Lato"/>
              <a:cs typeface="Lato"/>
              <a:sym typeface="Lato"/>
            </a:endParaRPr>
          </a:p>
        </p:txBody>
      </p:sp>
      <p:sp>
        <p:nvSpPr>
          <p:cNvPr id="105" name="Google Shape;105;p15"/>
          <p:cNvSpPr txBox="1"/>
          <p:nvPr/>
        </p:nvSpPr>
        <p:spPr>
          <a:xfrm>
            <a:off x="5096350" y="1271550"/>
            <a:ext cx="29241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Lato"/>
                <a:ea typeface="Lato"/>
                <a:cs typeface="Lato"/>
                <a:sym typeface="Lato"/>
              </a:rPr>
              <a:t>First image on Google when searching “baseball game”</a:t>
            </a:r>
            <a:endParaRPr sz="11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6"/>
          <p:cNvPicPr preferRelativeResize="0"/>
          <p:nvPr/>
        </p:nvPicPr>
        <p:blipFill>
          <a:blip r:embed="rId3">
            <a:alphaModFix/>
          </a:blip>
          <a:stretch>
            <a:fillRect/>
          </a:stretch>
        </p:blipFill>
        <p:spPr>
          <a:xfrm>
            <a:off x="6825650" y="3663992"/>
            <a:ext cx="2368649" cy="1479500"/>
          </a:xfrm>
          <a:prstGeom prst="rect">
            <a:avLst/>
          </a:prstGeom>
          <a:noFill/>
          <a:ln>
            <a:noFill/>
          </a:ln>
        </p:spPr>
      </p:pic>
      <p:sp>
        <p:nvSpPr>
          <p:cNvPr id="111" name="Google Shape;111;p16"/>
          <p:cNvSpPr txBox="1">
            <a:spLocks noGrp="1"/>
          </p:cNvSpPr>
          <p:nvPr>
            <p:ph type="title"/>
          </p:nvPr>
        </p:nvSpPr>
        <p:spPr>
          <a:xfrm>
            <a:off x="727650" y="5667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Acquisition</a:t>
            </a:r>
            <a:endParaRPr/>
          </a:p>
        </p:txBody>
      </p:sp>
      <p:sp>
        <p:nvSpPr>
          <p:cNvPr id="112" name="Google Shape;112;p16"/>
          <p:cNvSpPr txBox="1">
            <a:spLocks noGrp="1"/>
          </p:cNvSpPr>
          <p:nvPr>
            <p:ph type="body" idx="1"/>
          </p:nvPr>
        </p:nvSpPr>
        <p:spPr>
          <a:xfrm>
            <a:off x="727650" y="1536900"/>
            <a:ext cx="4794300" cy="2602500"/>
          </a:xfrm>
          <a:prstGeom prst="rect">
            <a:avLst/>
          </a:prstGeom>
        </p:spPr>
        <p:txBody>
          <a:bodyPr spcFirstLastPara="1" wrap="square" lIns="91425" tIns="91425" rIns="91425" bIns="91425" anchor="t" anchorCtr="0">
            <a:noAutofit/>
          </a:bodyPr>
          <a:lstStyle/>
          <a:p>
            <a:pPr marL="457200" lvl="0" indent="-305593" algn="l" rtl="0">
              <a:lnSpc>
                <a:spcPct val="105000"/>
              </a:lnSpc>
              <a:spcBef>
                <a:spcPts val="0"/>
              </a:spcBef>
              <a:spcAft>
                <a:spcPts val="0"/>
              </a:spcAft>
              <a:buSzPts val="1213"/>
              <a:buChar char="●"/>
            </a:pPr>
            <a:r>
              <a:rPr lang="en" sz="1212"/>
              <a:t>Weather data</a:t>
            </a:r>
            <a:endParaRPr sz="1212"/>
          </a:p>
          <a:p>
            <a:pPr marL="914400" lvl="1" indent="-297656" algn="l" rtl="0">
              <a:lnSpc>
                <a:spcPct val="105000"/>
              </a:lnSpc>
              <a:spcBef>
                <a:spcPts val="0"/>
              </a:spcBef>
              <a:spcAft>
                <a:spcPts val="0"/>
              </a:spcAft>
              <a:buSzPts val="1088"/>
              <a:buChar char="○"/>
            </a:pPr>
            <a:r>
              <a:rPr lang="en" sz="1087"/>
              <a:t>Average historical hourly temperatures during the game at each stadium (2pm for day games and 7pm for night games) between 1973-2022 from the nearest weather station(s) obtained using the meteosat library.</a:t>
            </a:r>
            <a:endParaRPr sz="1087"/>
          </a:p>
          <a:p>
            <a:pPr marL="914400" lvl="1" indent="-297656" algn="l" rtl="0">
              <a:lnSpc>
                <a:spcPct val="105000"/>
              </a:lnSpc>
              <a:spcBef>
                <a:spcPts val="0"/>
              </a:spcBef>
              <a:spcAft>
                <a:spcPts val="0"/>
              </a:spcAft>
              <a:buSzPts val="1088"/>
              <a:buChar char="○"/>
            </a:pPr>
            <a:r>
              <a:rPr lang="en" sz="1087"/>
              <a:t>Meteosat uses the National Oceanic and Atmospheric Administration (NOAA) weather data for the US</a:t>
            </a:r>
            <a:endParaRPr sz="1087"/>
          </a:p>
          <a:p>
            <a:pPr marL="457200" lvl="0" indent="-305593" algn="l" rtl="0">
              <a:lnSpc>
                <a:spcPct val="105000"/>
              </a:lnSpc>
              <a:spcBef>
                <a:spcPts val="0"/>
              </a:spcBef>
              <a:spcAft>
                <a:spcPts val="0"/>
              </a:spcAft>
              <a:buSzPts val="1213"/>
              <a:buChar char="●"/>
            </a:pPr>
            <a:r>
              <a:rPr lang="en" sz="1212"/>
              <a:t>Geospatial data</a:t>
            </a:r>
            <a:endParaRPr sz="1212"/>
          </a:p>
          <a:p>
            <a:pPr marL="914400" lvl="1" indent="-305593" algn="l" rtl="0">
              <a:lnSpc>
                <a:spcPct val="105000"/>
              </a:lnSpc>
              <a:spcBef>
                <a:spcPts val="0"/>
              </a:spcBef>
              <a:spcAft>
                <a:spcPts val="0"/>
              </a:spcAft>
              <a:buSzPts val="1213"/>
              <a:buChar char="○"/>
            </a:pPr>
            <a:r>
              <a:rPr lang="en" sz="1212"/>
              <a:t>Distance between stadiums (home-team to away-team in lat/long units) obtained using geopy</a:t>
            </a:r>
            <a:endParaRPr sz="1212"/>
          </a:p>
          <a:p>
            <a:pPr marL="457200" lvl="0" indent="-305593" algn="l" rtl="0">
              <a:lnSpc>
                <a:spcPct val="105000"/>
              </a:lnSpc>
              <a:spcBef>
                <a:spcPts val="0"/>
              </a:spcBef>
              <a:spcAft>
                <a:spcPts val="0"/>
              </a:spcAft>
              <a:buSzPts val="1213"/>
              <a:buChar char="●"/>
            </a:pPr>
            <a:r>
              <a:rPr lang="en" sz="1212"/>
              <a:t>Team strength data</a:t>
            </a:r>
            <a:endParaRPr sz="1212"/>
          </a:p>
          <a:p>
            <a:pPr marL="914400" lvl="1" indent="-305593" algn="l" rtl="0">
              <a:lnSpc>
                <a:spcPct val="105000"/>
              </a:lnSpc>
              <a:spcBef>
                <a:spcPts val="0"/>
              </a:spcBef>
              <a:spcAft>
                <a:spcPts val="0"/>
              </a:spcAft>
              <a:buSzPts val="1213"/>
              <a:buChar char="○"/>
            </a:pPr>
            <a:r>
              <a:rPr lang="en" sz="1212"/>
              <a:t>ELO (overall strength) of MLB teams via FiveThirtyEight, game-by-game records since the 19th century</a:t>
            </a:r>
            <a:endParaRPr sz="1212"/>
          </a:p>
          <a:p>
            <a:pPr marL="457200" lvl="0" indent="-305593" algn="l" rtl="0">
              <a:lnSpc>
                <a:spcPct val="105000"/>
              </a:lnSpc>
              <a:spcBef>
                <a:spcPts val="0"/>
              </a:spcBef>
              <a:spcAft>
                <a:spcPts val="0"/>
              </a:spcAft>
              <a:buSzPts val="1213"/>
              <a:buChar char="●"/>
            </a:pPr>
            <a:r>
              <a:rPr lang="en" sz="1212"/>
              <a:t>Player data</a:t>
            </a:r>
            <a:endParaRPr sz="1212"/>
          </a:p>
          <a:p>
            <a:pPr marL="914400" lvl="1" indent="-305593" algn="l" rtl="0">
              <a:lnSpc>
                <a:spcPct val="105000"/>
              </a:lnSpc>
              <a:spcBef>
                <a:spcPts val="0"/>
              </a:spcBef>
              <a:spcAft>
                <a:spcPts val="0"/>
              </a:spcAft>
              <a:buSzPts val="1213"/>
              <a:buChar char="○"/>
            </a:pPr>
            <a:r>
              <a:rPr lang="en" sz="1212"/>
              <a:t>WAR data to estimate a teams “star power” was acquired from fangraphs using baseballr</a:t>
            </a:r>
            <a:endParaRPr sz="1212"/>
          </a:p>
          <a:p>
            <a:pPr marL="0" lvl="0" indent="0" algn="l" rtl="0">
              <a:lnSpc>
                <a:spcPct val="105000"/>
              </a:lnSpc>
              <a:spcBef>
                <a:spcPts val="1200"/>
              </a:spcBef>
              <a:spcAft>
                <a:spcPts val="0"/>
              </a:spcAft>
              <a:buSzPts val="688"/>
              <a:buNone/>
            </a:pPr>
            <a:endParaRPr sz="1212"/>
          </a:p>
          <a:p>
            <a:pPr marL="0" lvl="0" indent="0" algn="l" rtl="0">
              <a:lnSpc>
                <a:spcPct val="105000"/>
              </a:lnSpc>
              <a:spcBef>
                <a:spcPts val="1200"/>
              </a:spcBef>
              <a:spcAft>
                <a:spcPts val="1200"/>
              </a:spcAft>
              <a:buSzPts val="688"/>
              <a:buNone/>
            </a:pPr>
            <a:endParaRPr sz="1212"/>
          </a:p>
        </p:txBody>
      </p:sp>
      <p:pic>
        <p:nvPicPr>
          <p:cNvPr id="113" name="Google Shape;113;p16"/>
          <p:cNvPicPr preferRelativeResize="0"/>
          <p:nvPr/>
        </p:nvPicPr>
        <p:blipFill>
          <a:blip r:embed="rId4">
            <a:alphaModFix/>
          </a:blip>
          <a:stretch>
            <a:fillRect/>
          </a:stretch>
        </p:blipFill>
        <p:spPr>
          <a:xfrm>
            <a:off x="7240375" y="566725"/>
            <a:ext cx="1539200" cy="1539225"/>
          </a:xfrm>
          <a:prstGeom prst="rect">
            <a:avLst/>
          </a:prstGeom>
          <a:noFill/>
          <a:ln>
            <a:noFill/>
          </a:ln>
        </p:spPr>
      </p:pic>
      <p:pic>
        <p:nvPicPr>
          <p:cNvPr id="114" name="Google Shape;114;p16"/>
          <p:cNvPicPr preferRelativeResize="0"/>
          <p:nvPr/>
        </p:nvPicPr>
        <p:blipFill>
          <a:blip r:embed="rId5">
            <a:alphaModFix/>
          </a:blip>
          <a:stretch>
            <a:fillRect/>
          </a:stretch>
        </p:blipFill>
        <p:spPr>
          <a:xfrm>
            <a:off x="7420305" y="2297950"/>
            <a:ext cx="1179345" cy="1366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727650" y="5680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considerations and solutions</a:t>
            </a:r>
            <a:endParaRPr/>
          </a:p>
        </p:txBody>
      </p:sp>
      <p:sp>
        <p:nvSpPr>
          <p:cNvPr id="120" name="Google Shape;120;p17"/>
          <p:cNvSpPr txBox="1">
            <a:spLocks noGrp="1"/>
          </p:cNvSpPr>
          <p:nvPr>
            <p:ph type="body" idx="1"/>
          </p:nvPr>
        </p:nvSpPr>
        <p:spPr>
          <a:xfrm>
            <a:off x="638050" y="1548725"/>
            <a:ext cx="3933900" cy="2261100"/>
          </a:xfrm>
          <a:prstGeom prst="rect">
            <a:avLst/>
          </a:prstGeom>
        </p:spPr>
        <p:txBody>
          <a:bodyPr spcFirstLastPara="1" wrap="square" lIns="91425" tIns="91425" rIns="91425" bIns="91425" anchor="t" anchorCtr="0">
            <a:noAutofit/>
          </a:bodyPr>
          <a:lstStyle/>
          <a:p>
            <a:pPr marL="457200" lvl="0" indent="-318135" algn="l" rtl="0">
              <a:lnSpc>
                <a:spcPct val="95000"/>
              </a:lnSpc>
              <a:spcBef>
                <a:spcPts val="0"/>
              </a:spcBef>
              <a:spcAft>
                <a:spcPts val="0"/>
              </a:spcAft>
              <a:buSzPts val="1410"/>
              <a:buChar char="●"/>
            </a:pPr>
            <a:r>
              <a:rPr lang="en" sz="1410"/>
              <a:t>Searching for historical weather data using stadium lead to stadium names not being recognized (due to stadium name change, or unable to find using geopy) </a:t>
            </a:r>
            <a:endParaRPr sz="1410"/>
          </a:p>
          <a:p>
            <a:pPr marL="914400" lvl="1" indent="-309244" algn="l" rtl="0">
              <a:lnSpc>
                <a:spcPct val="95000"/>
              </a:lnSpc>
              <a:spcBef>
                <a:spcPts val="0"/>
              </a:spcBef>
              <a:spcAft>
                <a:spcPts val="0"/>
              </a:spcAft>
              <a:buSzPts val="1270"/>
              <a:buChar char="○"/>
            </a:pPr>
            <a:r>
              <a:rPr lang="en" sz="1270"/>
              <a:t>This lead to the usage of approximate longitude/latitude coordinates of the stadium instead of stadium name to collect weather data.</a:t>
            </a:r>
            <a:endParaRPr sz="1270"/>
          </a:p>
          <a:p>
            <a:pPr marL="457200" lvl="0" indent="-318135" algn="l" rtl="0">
              <a:lnSpc>
                <a:spcPct val="95000"/>
              </a:lnSpc>
              <a:spcBef>
                <a:spcPts val="0"/>
              </a:spcBef>
              <a:spcAft>
                <a:spcPts val="0"/>
              </a:spcAft>
              <a:buSzPts val="1410"/>
              <a:buChar char="●"/>
            </a:pPr>
            <a:r>
              <a:rPr lang="en" sz="1410"/>
              <a:t>Different team abbreviations or unlisted team abbreviations uses caused difficulties joining data. (“TBA”)</a:t>
            </a:r>
            <a:endParaRPr sz="1410"/>
          </a:p>
          <a:p>
            <a:pPr marL="457200" lvl="0" indent="-318135" algn="l" rtl="0">
              <a:lnSpc>
                <a:spcPct val="95000"/>
              </a:lnSpc>
              <a:spcBef>
                <a:spcPts val="0"/>
              </a:spcBef>
              <a:spcAft>
                <a:spcPts val="0"/>
              </a:spcAft>
              <a:buSzPts val="1410"/>
              <a:buChar char="●"/>
            </a:pPr>
            <a:r>
              <a:rPr lang="en" sz="1410"/>
              <a:t>Altitude</a:t>
            </a:r>
            <a:endParaRPr sz="1410"/>
          </a:p>
          <a:p>
            <a:pPr marL="914400" lvl="1" indent="-309244" algn="l" rtl="0">
              <a:lnSpc>
                <a:spcPct val="95000"/>
              </a:lnSpc>
              <a:spcBef>
                <a:spcPts val="0"/>
              </a:spcBef>
              <a:spcAft>
                <a:spcPts val="0"/>
              </a:spcAft>
              <a:buSzPts val="1270"/>
              <a:buChar char="○"/>
            </a:pPr>
            <a:r>
              <a:rPr lang="en" sz="1270"/>
              <a:t>Colorado’s Coors Stadium originally not searchable as a meteosat location point due to extreme differences in altitude, adjustments made allowed for weather stations to have data. </a:t>
            </a:r>
            <a:endParaRPr sz="1270"/>
          </a:p>
          <a:p>
            <a:pPr marL="0" lvl="0" indent="0" algn="l" rtl="0">
              <a:lnSpc>
                <a:spcPct val="95000"/>
              </a:lnSpc>
              <a:spcBef>
                <a:spcPts val="1200"/>
              </a:spcBef>
              <a:spcAft>
                <a:spcPts val="0"/>
              </a:spcAft>
              <a:buSzPts val="770"/>
              <a:buNone/>
            </a:pPr>
            <a:endParaRPr sz="1410"/>
          </a:p>
          <a:p>
            <a:pPr marL="0" lvl="0" indent="0" algn="l" rtl="0">
              <a:lnSpc>
                <a:spcPct val="95000"/>
              </a:lnSpc>
              <a:spcBef>
                <a:spcPts val="1200"/>
              </a:spcBef>
              <a:spcAft>
                <a:spcPts val="1200"/>
              </a:spcAft>
              <a:buSzPts val="770"/>
              <a:buNone/>
            </a:pPr>
            <a:endParaRPr sz="1410"/>
          </a:p>
        </p:txBody>
      </p:sp>
      <p:pic>
        <p:nvPicPr>
          <p:cNvPr id="121" name="Google Shape;121;p17"/>
          <p:cNvPicPr preferRelativeResize="0"/>
          <p:nvPr/>
        </p:nvPicPr>
        <p:blipFill>
          <a:blip r:embed="rId3">
            <a:alphaModFix/>
          </a:blip>
          <a:stretch>
            <a:fillRect/>
          </a:stretch>
        </p:blipFill>
        <p:spPr>
          <a:xfrm>
            <a:off x="5741451" y="1548725"/>
            <a:ext cx="3209522" cy="22611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718400" y="632850"/>
            <a:ext cx="2894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Modeling Process</a:t>
            </a:r>
            <a:endParaRPr/>
          </a:p>
        </p:txBody>
      </p:sp>
      <p:sp>
        <p:nvSpPr>
          <p:cNvPr id="127" name="Google Shape;127;p18"/>
          <p:cNvSpPr txBox="1">
            <a:spLocks noGrp="1"/>
          </p:cNvSpPr>
          <p:nvPr>
            <p:ph type="body" idx="1"/>
          </p:nvPr>
        </p:nvSpPr>
        <p:spPr>
          <a:xfrm>
            <a:off x="322500" y="1614800"/>
            <a:ext cx="4050300" cy="24861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
              <a:t>Past academic researchers have used a variety of modeling approaches to forecast attendance at sporting events, from multiple linear regression, to neural networks. After some testing of different algorithms we decided on a gradient boosting algorithm due to its high accuracy, which held up when testing on a holdout set. For feature selection, we used a Boruta algorithm, and when optimizing our model to perform well on the holdout set, found that hyperparameters that focused on minimizing overfitting are optimal for future predictions</a:t>
            </a:r>
            <a:endParaRPr/>
          </a:p>
        </p:txBody>
      </p:sp>
      <p:sp>
        <p:nvSpPr>
          <p:cNvPr id="128" name="Google Shape;128;p18"/>
          <p:cNvSpPr/>
          <p:nvPr/>
        </p:nvSpPr>
        <p:spPr>
          <a:xfrm>
            <a:off x="4872975" y="837725"/>
            <a:ext cx="2894400" cy="409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Data Acquisition and Processing</a:t>
            </a:r>
            <a:endParaRPr/>
          </a:p>
        </p:txBody>
      </p:sp>
      <p:sp>
        <p:nvSpPr>
          <p:cNvPr id="129" name="Google Shape;129;p18"/>
          <p:cNvSpPr/>
          <p:nvPr/>
        </p:nvSpPr>
        <p:spPr>
          <a:xfrm>
            <a:off x="4872975" y="1614800"/>
            <a:ext cx="2313000" cy="409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Exploratory Analysis</a:t>
            </a:r>
            <a:endParaRPr/>
          </a:p>
        </p:txBody>
      </p:sp>
      <p:sp>
        <p:nvSpPr>
          <p:cNvPr id="130" name="Google Shape;130;p18"/>
          <p:cNvSpPr/>
          <p:nvPr/>
        </p:nvSpPr>
        <p:spPr>
          <a:xfrm>
            <a:off x="4872975" y="2327750"/>
            <a:ext cx="2313000" cy="409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Model Selection</a:t>
            </a:r>
            <a:endParaRPr/>
          </a:p>
        </p:txBody>
      </p:sp>
      <p:sp>
        <p:nvSpPr>
          <p:cNvPr id="131" name="Google Shape;131;p18"/>
          <p:cNvSpPr/>
          <p:nvPr/>
        </p:nvSpPr>
        <p:spPr>
          <a:xfrm>
            <a:off x="4872975" y="3040700"/>
            <a:ext cx="2313000" cy="409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Feature Selection</a:t>
            </a:r>
            <a:endParaRPr/>
          </a:p>
        </p:txBody>
      </p:sp>
      <p:sp>
        <p:nvSpPr>
          <p:cNvPr id="132" name="Google Shape;132;p18"/>
          <p:cNvSpPr/>
          <p:nvPr/>
        </p:nvSpPr>
        <p:spPr>
          <a:xfrm>
            <a:off x="4872975" y="3753650"/>
            <a:ext cx="2518200" cy="409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Hyperparameter Optimization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a:spLocks noGrp="1"/>
          </p:cNvSpPr>
          <p:nvPr>
            <p:ph type="title"/>
          </p:nvPr>
        </p:nvSpPr>
        <p:spPr>
          <a:xfrm>
            <a:off x="729450" y="6328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Modeling Takeaways</a:t>
            </a:r>
            <a:endParaRPr/>
          </a:p>
        </p:txBody>
      </p:sp>
      <p:sp>
        <p:nvSpPr>
          <p:cNvPr id="138" name="Google Shape;138;p19"/>
          <p:cNvSpPr txBox="1">
            <a:spLocks noGrp="1"/>
          </p:cNvSpPr>
          <p:nvPr>
            <p:ph type="body" idx="1"/>
          </p:nvPr>
        </p:nvSpPr>
        <p:spPr>
          <a:xfrm>
            <a:off x="691725" y="1302600"/>
            <a:ext cx="7688700" cy="2538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t>One of the most important takeaways from this process (aside from the actual predictions)  is getting an idea of the most important indicators of attendance, and how this differs across teams. So we decided to both build a model using every team’s data, and compare the importance of different inputs with the model predicting Twins attendance.</a:t>
            </a:r>
            <a:endParaRPr sz="1200"/>
          </a:p>
          <a:p>
            <a:pPr marL="0" lvl="0" indent="0" algn="l" rtl="0">
              <a:spcBef>
                <a:spcPts val="1200"/>
              </a:spcBef>
              <a:spcAft>
                <a:spcPts val="1200"/>
              </a:spcAft>
              <a:buNone/>
            </a:pPr>
            <a:r>
              <a:rPr lang="en" sz="1200"/>
              <a:t>Modeling at the beginning of the season inherently limits the data we can use. Attendance will vary a lot within a season, depending on a how well a team is performing. Using a staggered approach, that incorporates running win totals and recorded attendance would improve accuracy upon our before season approach. </a:t>
            </a:r>
            <a:endParaRPr sz="1200"/>
          </a:p>
        </p:txBody>
      </p:sp>
      <p:pic>
        <p:nvPicPr>
          <p:cNvPr id="139" name="Google Shape;139;p19"/>
          <p:cNvPicPr preferRelativeResize="0"/>
          <p:nvPr/>
        </p:nvPicPr>
        <p:blipFill>
          <a:blip r:embed="rId3">
            <a:alphaModFix/>
          </a:blip>
          <a:stretch>
            <a:fillRect/>
          </a:stretch>
        </p:blipFill>
        <p:spPr>
          <a:xfrm>
            <a:off x="1026225" y="3256647"/>
            <a:ext cx="2877925" cy="1930875"/>
          </a:xfrm>
          <a:prstGeom prst="rect">
            <a:avLst/>
          </a:prstGeom>
          <a:noFill/>
          <a:ln>
            <a:noFill/>
          </a:ln>
        </p:spPr>
      </p:pic>
      <p:pic>
        <p:nvPicPr>
          <p:cNvPr id="140" name="Google Shape;140;p19"/>
          <p:cNvPicPr preferRelativeResize="0"/>
          <p:nvPr/>
        </p:nvPicPr>
        <p:blipFill>
          <a:blip r:embed="rId4">
            <a:alphaModFix/>
          </a:blip>
          <a:stretch>
            <a:fillRect/>
          </a:stretch>
        </p:blipFill>
        <p:spPr>
          <a:xfrm>
            <a:off x="4467200" y="3212622"/>
            <a:ext cx="2856237" cy="1930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0"/>
          <p:cNvSpPr txBox="1">
            <a:spLocks noGrp="1"/>
          </p:cNvSpPr>
          <p:nvPr>
            <p:ph type="title"/>
          </p:nvPr>
        </p:nvSpPr>
        <p:spPr>
          <a:xfrm>
            <a:off x="729450" y="632850"/>
            <a:ext cx="6108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separates the Twins? Weather.</a:t>
            </a:r>
            <a:endParaRPr/>
          </a:p>
        </p:txBody>
      </p:sp>
      <p:sp>
        <p:nvSpPr>
          <p:cNvPr id="146" name="Google Shape;146;p20"/>
          <p:cNvSpPr txBox="1">
            <a:spLocks noGrp="1"/>
          </p:cNvSpPr>
          <p:nvPr>
            <p:ph type="body" idx="1"/>
          </p:nvPr>
        </p:nvSpPr>
        <p:spPr>
          <a:xfrm>
            <a:off x="729450" y="1580925"/>
            <a:ext cx="4095600" cy="25431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Minneapolis is the coldest city home to a Major League Baseball team</a:t>
            </a:r>
            <a:endParaRPr sz="1700"/>
          </a:p>
          <a:p>
            <a:pPr marL="457200" lvl="0" indent="-336550" algn="l" rtl="0">
              <a:spcBef>
                <a:spcPts val="0"/>
              </a:spcBef>
              <a:spcAft>
                <a:spcPts val="0"/>
              </a:spcAft>
              <a:buSzPts val="1700"/>
              <a:buChar char="-"/>
            </a:pPr>
            <a:r>
              <a:rPr lang="en" sz="1700"/>
              <a:t>Lower demand when temperature under 50 degrees Fahrenheit</a:t>
            </a:r>
            <a:endParaRPr sz="1700"/>
          </a:p>
          <a:p>
            <a:pPr marL="457200" lvl="0" indent="-336550" algn="l" rtl="0">
              <a:spcBef>
                <a:spcPts val="0"/>
              </a:spcBef>
              <a:spcAft>
                <a:spcPts val="0"/>
              </a:spcAft>
              <a:buSzPts val="1700"/>
              <a:buChar char="-"/>
            </a:pPr>
            <a:r>
              <a:rPr lang="en" sz="1700"/>
              <a:t>Summer months (June, July) create their own demand</a:t>
            </a:r>
            <a:endParaRPr sz="1700"/>
          </a:p>
          <a:p>
            <a:pPr marL="457200" lvl="0" indent="-336550" algn="l" rtl="0">
              <a:spcBef>
                <a:spcPts val="0"/>
              </a:spcBef>
              <a:spcAft>
                <a:spcPts val="0"/>
              </a:spcAft>
              <a:buSzPts val="1700"/>
              <a:buChar char="-"/>
            </a:pPr>
            <a:r>
              <a:rPr lang="en" sz="1700"/>
              <a:t>No “clear” indication of a great team in April</a:t>
            </a:r>
            <a:endParaRPr sz="1700"/>
          </a:p>
        </p:txBody>
      </p:sp>
      <p:pic>
        <p:nvPicPr>
          <p:cNvPr id="147" name="Google Shape;147;p20"/>
          <p:cNvPicPr preferRelativeResize="0"/>
          <p:nvPr/>
        </p:nvPicPr>
        <p:blipFill>
          <a:blip r:embed="rId3">
            <a:alphaModFix/>
          </a:blip>
          <a:stretch>
            <a:fillRect/>
          </a:stretch>
        </p:blipFill>
        <p:spPr>
          <a:xfrm>
            <a:off x="5868963" y="1321700"/>
            <a:ext cx="3165765" cy="1947000"/>
          </a:xfrm>
          <a:prstGeom prst="rect">
            <a:avLst/>
          </a:prstGeom>
          <a:noFill/>
          <a:ln>
            <a:noFill/>
          </a:ln>
        </p:spPr>
      </p:pic>
      <p:pic>
        <p:nvPicPr>
          <p:cNvPr id="148" name="Google Shape;148;p20"/>
          <p:cNvPicPr preferRelativeResize="0"/>
          <p:nvPr/>
        </p:nvPicPr>
        <p:blipFill>
          <a:blip r:embed="rId4">
            <a:alphaModFix/>
          </a:blip>
          <a:stretch>
            <a:fillRect/>
          </a:stretch>
        </p:blipFill>
        <p:spPr>
          <a:xfrm>
            <a:off x="5860890" y="3268700"/>
            <a:ext cx="3181910" cy="1947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727650" y="5442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From a Business Perspective</a:t>
            </a:r>
            <a:endParaRPr/>
          </a:p>
        </p:txBody>
      </p:sp>
      <p:sp>
        <p:nvSpPr>
          <p:cNvPr id="154" name="Google Shape;154;p21"/>
          <p:cNvSpPr txBox="1">
            <a:spLocks noGrp="1"/>
          </p:cNvSpPr>
          <p:nvPr>
            <p:ph type="body" idx="1"/>
          </p:nvPr>
        </p:nvSpPr>
        <p:spPr>
          <a:xfrm>
            <a:off x="727650" y="1155500"/>
            <a:ext cx="4907400" cy="22611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Char char="-"/>
            </a:pPr>
            <a:r>
              <a:rPr lang="en" sz="1200"/>
              <a:t>Elasticity of Demand</a:t>
            </a:r>
            <a:endParaRPr sz="1200"/>
          </a:p>
          <a:p>
            <a:pPr marL="914400" lvl="1" indent="-286861" algn="l" rtl="0">
              <a:lnSpc>
                <a:spcPct val="115000"/>
              </a:lnSpc>
              <a:spcBef>
                <a:spcPts val="0"/>
              </a:spcBef>
              <a:spcAft>
                <a:spcPts val="0"/>
              </a:spcAft>
              <a:buSzPts val="918"/>
              <a:buChar char="-"/>
            </a:pPr>
            <a:r>
              <a:rPr lang="en" sz="1000"/>
              <a:t>Baseball teams generally have inelastic demand, Twins even more than most (-0.46)</a:t>
            </a:r>
            <a:endParaRPr sz="1000"/>
          </a:p>
          <a:p>
            <a:pPr marL="914400" lvl="1" indent="-286861" algn="l" rtl="0">
              <a:lnSpc>
                <a:spcPct val="115000"/>
              </a:lnSpc>
              <a:spcBef>
                <a:spcPts val="0"/>
              </a:spcBef>
              <a:spcAft>
                <a:spcPts val="0"/>
              </a:spcAft>
              <a:buSzPts val="918"/>
              <a:buChar char="-"/>
            </a:pPr>
            <a:r>
              <a:rPr lang="en" sz="1000"/>
              <a:t>When it comes to income, most teams have elastic demand - Twins are average at 1.3</a:t>
            </a:r>
            <a:endParaRPr sz="1000"/>
          </a:p>
          <a:p>
            <a:pPr marL="914400" lvl="1" indent="-286861" algn="l" rtl="0">
              <a:lnSpc>
                <a:spcPct val="115000"/>
              </a:lnSpc>
              <a:spcBef>
                <a:spcPts val="0"/>
              </a:spcBef>
              <a:spcAft>
                <a:spcPts val="0"/>
              </a:spcAft>
              <a:buSzPts val="918"/>
              <a:buChar char="-"/>
            </a:pPr>
            <a:r>
              <a:rPr lang="en" sz="1000"/>
              <a:t>Twins fans are more responsive to weather</a:t>
            </a:r>
            <a:endParaRPr sz="1000"/>
          </a:p>
          <a:p>
            <a:pPr marL="457200" lvl="0" indent="-298608" algn="l" rtl="0">
              <a:lnSpc>
                <a:spcPct val="115000"/>
              </a:lnSpc>
              <a:spcBef>
                <a:spcPts val="0"/>
              </a:spcBef>
              <a:spcAft>
                <a:spcPts val="0"/>
              </a:spcAft>
              <a:buSzPts val="1103"/>
              <a:buChar char="-"/>
            </a:pPr>
            <a:r>
              <a:rPr lang="en" sz="1200"/>
              <a:t>Improve attendance</a:t>
            </a:r>
            <a:endParaRPr sz="1200"/>
          </a:p>
          <a:p>
            <a:pPr marL="914400" lvl="1" indent="-304958" algn="l" rtl="0">
              <a:lnSpc>
                <a:spcPct val="95000"/>
              </a:lnSpc>
              <a:spcBef>
                <a:spcPts val="0"/>
              </a:spcBef>
              <a:spcAft>
                <a:spcPts val="0"/>
              </a:spcAft>
              <a:buSzPts val="1203"/>
              <a:buChar char="-"/>
            </a:pPr>
            <a:r>
              <a:rPr lang="en" sz="1000"/>
              <a:t>Raise ticket prices of games that fit:</a:t>
            </a:r>
            <a:endParaRPr sz="1000"/>
          </a:p>
          <a:p>
            <a:pPr marL="1371600" lvl="2" indent="-286861" algn="l" rtl="0">
              <a:lnSpc>
                <a:spcPct val="95000"/>
              </a:lnSpc>
              <a:spcBef>
                <a:spcPts val="0"/>
              </a:spcBef>
              <a:spcAft>
                <a:spcPts val="0"/>
              </a:spcAft>
              <a:buSzPts val="918"/>
              <a:buChar char="-"/>
            </a:pPr>
            <a:r>
              <a:rPr lang="en" sz="1000"/>
              <a:t>Warmer temperatures</a:t>
            </a:r>
            <a:endParaRPr sz="1000"/>
          </a:p>
          <a:p>
            <a:pPr marL="1371600" lvl="2" indent="-286861" algn="l" rtl="0">
              <a:lnSpc>
                <a:spcPct val="95000"/>
              </a:lnSpc>
              <a:spcBef>
                <a:spcPts val="0"/>
              </a:spcBef>
              <a:spcAft>
                <a:spcPts val="0"/>
              </a:spcAft>
              <a:buSzPts val="918"/>
              <a:buChar char="-"/>
            </a:pPr>
            <a:r>
              <a:rPr lang="en" sz="1000"/>
              <a:t>When Twins are higher in standings</a:t>
            </a:r>
            <a:endParaRPr sz="1000"/>
          </a:p>
          <a:p>
            <a:pPr marL="1371600" lvl="2" indent="-286861" algn="l" rtl="0">
              <a:lnSpc>
                <a:spcPct val="95000"/>
              </a:lnSpc>
              <a:spcBef>
                <a:spcPts val="0"/>
              </a:spcBef>
              <a:spcAft>
                <a:spcPts val="0"/>
              </a:spcAft>
              <a:buSzPts val="918"/>
              <a:buChar char="-"/>
            </a:pPr>
            <a:r>
              <a:rPr lang="en" sz="1000"/>
              <a:t>Great opposing players (e.g. Angels)</a:t>
            </a:r>
            <a:endParaRPr sz="1000"/>
          </a:p>
          <a:p>
            <a:pPr marL="1371600" lvl="2" indent="-286861" algn="l" rtl="0">
              <a:lnSpc>
                <a:spcPct val="95000"/>
              </a:lnSpc>
              <a:spcBef>
                <a:spcPts val="0"/>
              </a:spcBef>
              <a:spcAft>
                <a:spcPts val="0"/>
              </a:spcAft>
              <a:buSzPts val="918"/>
              <a:buChar char="-"/>
            </a:pPr>
            <a:r>
              <a:rPr lang="en" sz="1000"/>
              <a:t>Weekends</a:t>
            </a:r>
            <a:endParaRPr sz="1000"/>
          </a:p>
          <a:p>
            <a:pPr marL="914400" lvl="1" indent="-304958" algn="l" rtl="0">
              <a:lnSpc>
                <a:spcPct val="95000"/>
              </a:lnSpc>
              <a:spcBef>
                <a:spcPts val="0"/>
              </a:spcBef>
              <a:spcAft>
                <a:spcPts val="0"/>
              </a:spcAft>
              <a:buSzPts val="1203"/>
              <a:buChar char="-"/>
            </a:pPr>
            <a:r>
              <a:rPr lang="en" sz="1000"/>
              <a:t>Reinvest the additional revenue into attracting fans</a:t>
            </a:r>
            <a:endParaRPr sz="1000"/>
          </a:p>
          <a:p>
            <a:pPr marL="1371600" lvl="2" indent="-286861" algn="l" rtl="0">
              <a:lnSpc>
                <a:spcPct val="95000"/>
              </a:lnSpc>
              <a:spcBef>
                <a:spcPts val="0"/>
              </a:spcBef>
              <a:spcAft>
                <a:spcPts val="0"/>
              </a:spcAft>
              <a:buSzPts val="918"/>
              <a:buChar char="-"/>
            </a:pPr>
            <a:r>
              <a:rPr lang="en" sz="1000"/>
              <a:t>Promo nights</a:t>
            </a:r>
            <a:endParaRPr sz="1000"/>
          </a:p>
          <a:p>
            <a:pPr marL="1371600" lvl="2" indent="-286861" algn="l" rtl="0">
              <a:lnSpc>
                <a:spcPct val="95000"/>
              </a:lnSpc>
              <a:spcBef>
                <a:spcPts val="0"/>
              </a:spcBef>
              <a:spcAft>
                <a:spcPts val="0"/>
              </a:spcAft>
              <a:buSzPts val="918"/>
              <a:buChar char="-"/>
            </a:pPr>
            <a:r>
              <a:rPr lang="en" sz="1000"/>
              <a:t>Marketing</a:t>
            </a:r>
            <a:endParaRPr sz="1000"/>
          </a:p>
          <a:p>
            <a:pPr marL="1371600" lvl="2" indent="-286861" algn="l" rtl="0">
              <a:lnSpc>
                <a:spcPct val="95000"/>
              </a:lnSpc>
              <a:spcBef>
                <a:spcPts val="0"/>
              </a:spcBef>
              <a:spcAft>
                <a:spcPts val="0"/>
              </a:spcAft>
              <a:buSzPts val="918"/>
              <a:buChar char="-"/>
            </a:pPr>
            <a:r>
              <a:rPr lang="en" sz="1000"/>
              <a:t>Giveaways</a:t>
            </a:r>
            <a:endParaRPr sz="1000"/>
          </a:p>
          <a:p>
            <a:pPr marL="1371600" lvl="2" indent="-286861" algn="l" rtl="0">
              <a:lnSpc>
                <a:spcPct val="95000"/>
              </a:lnSpc>
              <a:spcBef>
                <a:spcPts val="0"/>
              </a:spcBef>
              <a:spcAft>
                <a:spcPts val="0"/>
              </a:spcAft>
              <a:buSzPts val="918"/>
              <a:buChar char="-"/>
            </a:pPr>
            <a:r>
              <a:rPr lang="en" sz="1000"/>
              <a:t>Rewarding loyal fans/ season ticket holders</a:t>
            </a:r>
            <a:endParaRPr sz="1000"/>
          </a:p>
          <a:p>
            <a:pPr marL="457200" lvl="0" indent="-298608" algn="l" rtl="0">
              <a:lnSpc>
                <a:spcPct val="95000"/>
              </a:lnSpc>
              <a:spcBef>
                <a:spcPts val="0"/>
              </a:spcBef>
              <a:spcAft>
                <a:spcPts val="0"/>
              </a:spcAft>
              <a:buSzPts val="1103"/>
              <a:buChar char="-"/>
            </a:pPr>
            <a:r>
              <a:rPr lang="en" sz="1200"/>
              <a:t>Reduce variable costs during cold months and weekdays</a:t>
            </a:r>
            <a:endParaRPr sz="1200"/>
          </a:p>
          <a:p>
            <a:pPr marL="914400" lvl="1" indent="-286861" algn="l" rtl="0">
              <a:lnSpc>
                <a:spcPct val="95000"/>
              </a:lnSpc>
              <a:spcBef>
                <a:spcPts val="0"/>
              </a:spcBef>
              <a:spcAft>
                <a:spcPts val="0"/>
              </a:spcAft>
              <a:buSzPts val="918"/>
              <a:buChar char="-"/>
            </a:pPr>
            <a:r>
              <a:rPr lang="en" sz="1000"/>
              <a:t>Concession workers</a:t>
            </a:r>
            <a:endParaRPr sz="1000"/>
          </a:p>
          <a:p>
            <a:pPr marL="914400" lvl="1" indent="-286861" algn="l" rtl="0">
              <a:lnSpc>
                <a:spcPct val="95000"/>
              </a:lnSpc>
              <a:spcBef>
                <a:spcPts val="0"/>
              </a:spcBef>
              <a:spcAft>
                <a:spcPts val="0"/>
              </a:spcAft>
              <a:buSzPts val="918"/>
              <a:buChar char="-"/>
            </a:pPr>
            <a:r>
              <a:rPr lang="en" sz="1000"/>
              <a:t>Security</a:t>
            </a:r>
            <a:endParaRPr sz="1000"/>
          </a:p>
          <a:p>
            <a:pPr marL="914400" lvl="0" indent="0" algn="l" rtl="0">
              <a:lnSpc>
                <a:spcPct val="95000"/>
              </a:lnSpc>
              <a:spcBef>
                <a:spcPts val="1200"/>
              </a:spcBef>
              <a:spcAft>
                <a:spcPts val="1200"/>
              </a:spcAft>
              <a:buNone/>
            </a:pPr>
            <a:endParaRPr sz="1200"/>
          </a:p>
        </p:txBody>
      </p:sp>
      <p:sp>
        <p:nvSpPr>
          <p:cNvPr id="155" name="Google Shape;155;p21"/>
          <p:cNvSpPr txBox="1"/>
          <p:nvPr/>
        </p:nvSpPr>
        <p:spPr>
          <a:xfrm>
            <a:off x="6048163" y="4372600"/>
            <a:ext cx="307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Source: Park et al.</a:t>
            </a:r>
            <a:endParaRPr>
              <a:latin typeface="Lato"/>
              <a:ea typeface="Lato"/>
              <a:cs typeface="Lato"/>
              <a:sym typeface="Lato"/>
            </a:endParaRPr>
          </a:p>
        </p:txBody>
      </p:sp>
      <p:pic>
        <p:nvPicPr>
          <p:cNvPr id="156" name="Google Shape;156;p21"/>
          <p:cNvPicPr preferRelativeResize="0"/>
          <p:nvPr/>
        </p:nvPicPr>
        <p:blipFill>
          <a:blip r:embed="rId3">
            <a:alphaModFix/>
          </a:blip>
          <a:stretch>
            <a:fillRect/>
          </a:stretch>
        </p:blipFill>
        <p:spPr>
          <a:xfrm>
            <a:off x="5980225" y="544200"/>
            <a:ext cx="3207275" cy="373120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877</Words>
  <Application>Microsoft Office PowerPoint</Application>
  <PresentationFormat>On-screen Show (16:9)</PresentationFormat>
  <Paragraphs>82</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Raleway</vt:lpstr>
      <vt:lpstr>Lato</vt:lpstr>
      <vt:lpstr>Proxima Nova</vt:lpstr>
      <vt:lpstr>Arial</vt:lpstr>
      <vt:lpstr>Streamline</vt:lpstr>
      <vt:lpstr>Predicting the 2023 Minnesota Twins Attendance</vt:lpstr>
      <vt:lpstr>Introduction</vt:lpstr>
      <vt:lpstr>What is impacting attendance in the MLB?</vt:lpstr>
      <vt:lpstr>Data Acquisition</vt:lpstr>
      <vt:lpstr>Data considerations and solutions</vt:lpstr>
      <vt:lpstr>Modeling Process</vt:lpstr>
      <vt:lpstr>Modeling Takeaways</vt:lpstr>
      <vt:lpstr>What separates the Twins? Weather.</vt:lpstr>
      <vt:lpstr>From a Business Perspective</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Tom Bareket</dc:creator>
  <cp:lastModifiedBy>Tom Bareket</cp:lastModifiedBy>
  <cp:revision>1</cp:revision>
  <dcterms:modified xsi:type="dcterms:W3CDTF">2025-05-11T02:34:43Z</dcterms:modified>
</cp:coreProperties>
</file>